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56" r:id="rId3"/>
    <p:sldId id="273" r:id="rId4"/>
    <p:sldId id="258" r:id="rId5"/>
    <p:sldId id="274" r:id="rId6"/>
    <p:sldId id="272" r:id="rId7"/>
    <p:sldId id="264" r:id="rId8"/>
    <p:sldId id="259" r:id="rId9"/>
    <p:sldId id="261" r:id="rId10"/>
    <p:sldId id="275" r:id="rId11"/>
    <p:sldId id="263" r:id="rId12"/>
    <p:sldId id="280" r:id="rId13"/>
    <p:sldId id="267" r:id="rId14"/>
    <p:sldId id="276" r:id="rId15"/>
    <p:sldId id="268" r:id="rId16"/>
    <p:sldId id="269" r:id="rId17"/>
    <p:sldId id="277" r:id="rId18"/>
    <p:sldId id="265" r:id="rId19"/>
    <p:sldId id="270" r:id="rId20"/>
    <p:sldId id="278" r:id="rId21"/>
    <p:sldId id="279" r:id="rId22"/>
    <p:sldId id="271" r:id="rId2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6EE"/>
    <a:srgbClr val="F9F9F0"/>
    <a:srgbClr val="F6F5EC"/>
    <a:srgbClr val="FD1C0B"/>
    <a:srgbClr val="ECE9D3"/>
    <a:srgbClr val="ECE9D4"/>
    <a:srgbClr val="EBEAD4"/>
    <a:srgbClr val="E9E6CE"/>
    <a:srgbClr val="F0EDD7"/>
    <a:srgbClr val="35A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72" y="19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3CF9-4EA8-A6DF-3E38-E4F6CDA70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672721-39B2-1143-8B2A-7AFD40E944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7D8DD4-B3B4-1DA9-16E8-5451B81AD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C724B-376D-E87D-5BC1-DEC97C49F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36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A1A4B8-340F-763D-3A1E-9102AC4D3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ED6145-3E97-8B7E-8211-D1964608F0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53AF1-4281-7C55-4E7F-4047E8656F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625FE-6368-99FD-2D53-7E5175F0D4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05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9BA50-41DF-DF78-5A58-AB2ACCAB6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A791F-5EBF-1722-F5DD-3A271A6B1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0D6AFC-F1E1-B6D1-A482-17E33F451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820694-8788-A01B-0439-B6D1AAC76F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36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00E60-5A35-687C-2008-3DAB8D958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D3A583-59CB-CA6F-AAD5-D6FBFF666B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1ECB6-DBD7-B785-8CB3-E862F3C88C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38703-F407-2812-6E7E-116E747FD9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54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30742-7E6C-25AF-8015-7A5C2029C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B1A4B4-688F-AB11-F806-320D81F3CD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553A1-F2A9-3359-F1F9-B081398B4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A8725-041F-B880-63B2-05FF9705C7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20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53176-D33A-8B7B-FC0A-487FD78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E33093-5526-55BA-44E2-9412C964F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802C8-6EED-C39A-F409-DBFF7CE5FE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FAA77-3955-6B9C-9E8A-903AC25327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94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9D136-4569-D148-6371-8F83D0E17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63AE14-7245-DA73-8EE1-B4DC35074C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9BC15-2EF6-F82A-5253-9A094F102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BCFA-24BC-07FC-DADB-EEF35AA0AB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2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12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11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7.png"/><Relationship Id="rId5" Type="http://schemas.openxmlformats.org/officeDocument/2006/relationships/image" Target="../media/image93.png"/><Relationship Id="rId10" Type="http://schemas.openxmlformats.org/officeDocument/2006/relationships/image" Target="../media/image96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01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png"/><Relationship Id="rId4" Type="http://schemas.openxmlformats.org/officeDocument/2006/relationships/image" Target="../media/image11.png"/><Relationship Id="rId9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1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18.png"/><Relationship Id="rId10" Type="http://schemas.openxmlformats.org/officeDocument/2006/relationships/image" Target="../media/image124.png"/><Relationship Id="rId4" Type="http://schemas.openxmlformats.org/officeDocument/2006/relationships/image" Target="../media/image11.png"/><Relationship Id="rId9" Type="http://schemas.openxmlformats.org/officeDocument/2006/relationships/image" Target="../media/image123.png"/><Relationship Id="rId1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2.png"/><Relationship Id="rId10" Type="http://schemas.openxmlformats.org/officeDocument/2006/relationships/image" Target="../media/image133.png"/><Relationship Id="rId4" Type="http://schemas.openxmlformats.org/officeDocument/2006/relationships/image" Target="../media/image11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11.png"/><Relationship Id="rId9" Type="http://schemas.openxmlformats.org/officeDocument/2006/relationships/image" Target="../media/image2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5" Type="http://schemas.openxmlformats.org/officeDocument/2006/relationships/image" Target="../media/image33.png"/><Relationship Id="rId10" Type="http://schemas.openxmlformats.org/officeDocument/2006/relationships/image" Target="../media/image38.png"/><Relationship Id="rId19" Type="http://schemas.openxmlformats.org/officeDocument/2006/relationships/image" Target="../media/image45.png"/><Relationship Id="rId4" Type="http://schemas.openxmlformats.org/officeDocument/2006/relationships/image" Target="../media/image11.png"/><Relationship Id="rId9" Type="http://schemas.openxmlformats.org/officeDocument/2006/relationships/image" Target="../media/image37.png"/><Relationship Id="rId1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" Type="http://schemas.openxmlformats.org/officeDocument/2006/relationships/image" Target="../media/image1.png"/><Relationship Id="rId21" Type="http://schemas.openxmlformats.org/officeDocument/2006/relationships/image" Target="../media/image63.png"/><Relationship Id="rId7" Type="http://schemas.openxmlformats.org/officeDocument/2006/relationships/image" Target="../media/image50.png"/><Relationship Id="rId12" Type="http://schemas.openxmlformats.org/officeDocument/2006/relationships/image" Target="../media/image12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24" Type="http://schemas.openxmlformats.org/officeDocument/2006/relationships/image" Target="../media/image66.png"/><Relationship Id="rId5" Type="http://schemas.openxmlformats.org/officeDocument/2006/relationships/image" Target="../media/image48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10" Type="http://schemas.openxmlformats.org/officeDocument/2006/relationships/image" Target="../media/image53.png"/><Relationship Id="rId19" Type="http://schemas.openxmlformats.org/officeDocument/2006/relationships/image" Target="../media/image6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1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74.png"/><Relationship Id="rId5" Type="http://schemas.openxmlformats.org/officeDocument/2006/relationships/image" Target="../media/image69.png"/><Relationship Id="rId10" Type="http://schemas.openxmlformats.org/officeDocument/2006/relationships/image" Target="../media/image73.png"/><Relationship Id="rId4" Type="http://schemas.openxmlformats.org/officeDocument/2006/relationships/image" Target="../media/image11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95F07934-268E-45C5-92AE-DD0787C236D9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0E24-ED57-96A0-45BD-9D21ABC52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882A9C8-9784-697B-73E4-3024428C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92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7A0754CD-F90C-B5E0-5B9C-615C3743D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DA6C92A-7A9B-0441-9707-646192A73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7C9BD0E8-5112-F8E0-F7D2-80B689212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25D9D59E-9F8C-E49B-1C7D-E4965374BFEF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12654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</a:t>
            </a:r>
            <a:endParaRPr lang="en-US" sz="22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880312"/>
            <a:ext cx="5638800" cy="2754476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888" y="2470862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888" y="3001879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3568256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2051762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6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495834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600" b="1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29313" y="3018958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600" b="1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19788" y="3590826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600" b="1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1884783"/>
            <a:ext cx="5676900" cy="17924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59887" y="2293005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4187" y="2407421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5248" y="2653204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8493" y="2962619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3046" y="3257348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380444" y="1972837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</a:t>
            </a:r>
            <a:r>
              <a:rPr lang="ko-KR" alt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</a:t>
            </a:r>
            <a:endParaRPr lang="en-US" sz="1600" dirty="0"/>
          </a:p>
        </p:txBody>
      </p:sp>
      <p:sp>
        <p:nvSpPr>
          <p:cNvPr id="37" name="Text 17"/>
          <p:cNvSpPr/>
          <p:nvPr/>
        </p:nvSpPr>
        <p:spPr>
          <a:xfrm>
            <a:off x="7173847" y="2615104"/>
            <a:ext cx="240711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 계산 및 조회</a:t>
            </a:r>
            <a:endParaRPr lang="en-US" sz="1400" dirty="0"/>
          </a:p>
        </p:txBody>
      </p:sp>
      <p:sp>
        <p:nvSpPr>
          <p:cNvPr id="38" name="Text 18"/>
          <p:cNvSpPr/>
          <p:nvPr/>
        </p:nvSpPr>
        <p:spPr>
          <a:xfrm>
            <a:off x="7187093" y="2924519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400" dirty="0"/>
          </a:p>
        </p:txBody>
      </p:sp>
      <p:sp>
        <p:nvSpPr>
          <p:cNvPr id="39" name="Text 19"/>
          <p:cNvSpPr/>
          <p:nvPr/>
        </p:nvSpPr>
        <p:spPr>
          <a:xfrm>
            <a:off x="7187093" y="3228764"/>
            <a:ext cx="2474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통한 모니터링</a:t>
            </a:r>
            <a:endParaRPr lang="en-US" sz="14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765287"/>
            <a:ext cx="375165" cy="51415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3794" y="4344952"/>
            <a:ext cx="5676900" cy="1792450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9887" y="4853666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6087" y="4958441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59887" y="5472211"/>
            <a:ext cx="315874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10517" y="5565118"/>
            <a:ext cx="222827" cy="178262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755294" y="4752973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400" dirty="0"/>
          </a:p>
        </p:txBody>
      </p:sp>
      <p:sp>
        <p:nvSpPr>
          <p:cNvPr id="75" name="Text 8"/>
          <p:cNvSpPr/>
          <p:nvPr/>
        </p:nvSpPr>
        <p:spPr>
          <a:xfrm>
            <a:off x="6755294" y="5057773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400" dirty="0"/>
          </a:p>
        </p:txBody>
      </p:sp>
      <p:sp>
        <p:nvSpPr>
          <p:cNvPr id="76" name="Text 9"/>
          <p:cNvSpPr/>
          <p:nvPr/>
        </p:nvSpPr>
        <p:spPr>
          <a:xfrm>
            <a:off x="6778987" y="5434111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400" dirty="0"/>
          </a:p>
        </p:txBody>
      </p:sp>
      <p:sp>
        <p:nvSpPr>
          <p:cNvPr id="77" name="Text 10"/>
          <p:cNvSpPr/>
          <p:nvPr/>
        </p:nvSpPr>
        <p:spPr>
          <a:xfrm>
            <a:off x="6755294" y="5760487"/>
            <a:ext cx="491043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거래의 지속성 증대 및 신뢰성 확보</a:t>
            </a:r>
            <a:endParaRPr lang="en-US" sz="14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5463" y="4137519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44226" y="4116352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600" b="1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600" b="1" dirty="0"/>
          </a:p>
        </p:txBody>
      </p:sp>
      <p:sp>
        <p:nvSpPr>
          <p:cNvPr id="6" name="Text 15">
            <a:extLst>
              <a:ext uri="{FF2B5EF4-FFF2-40B4-BE49-F238E27FC236}">
                <a16:creationId xmlns:a16="http://schemas.microsoft.com/office/drawing/2014/main" id="{1F351894-D497-1D8D-C112-C3148508355B}"/>
              </a:ext>
            </a:extLst>
          </p:cNvPr>
          <p:cNvSpPr/>
          <p:nvPr/>
        </p:nvSpPr>
        <p:spPr>
          <a:xfrm>
            <a:off x="6390011" y="4429123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16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A9BBDDFB-AAD6-4AEB-DEE4-B633ADDB286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8294" y="758110"/>
            <a:ext cx="11582400" cy="952500"/>
          </a:xfrm>
          <a:prstGeom prst="rect">
            <a:avLst/>
          </a:prstGeom>
        </p:spPr>
      </p:pic>
      <p:pic>
        <p:nvPicPr>
          <p:cNvPr id="8" name="Image 3" descr="preencoded.png">
            <a:extLst>
              <a:ext uri="{FF2B5EF4-FFF2-40B4-BE49-F238E27FC236}">
                <a16:creationId xmlns:a16="http://schemas.microsoft.com/office/drawing/2014/main" id="{C142D5BB-2D93-DFAB-9AEB-4954D24427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8794" y="948610"/>
            <a:ext cx="5715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5463" y="1075308"/>
            <a:ext cx="323850" cy="342900"/>
          </a:xfrm>
          <a:prstGeom prst="rect">
            <a:avLst/>
          </a:prstGeom>
        </p:spPr>
      </p:pic>
      <p:sp>
        <p:nvSpPr>
          <p:cNvPr id="21" name="Text 1"/>
          <p:cNvSpPr/>
          <p:nvPr/>
        </p:nvSpPr>
        <p:spPr>
          <a:xfrm>
            <a:off x="1153345" y="94861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153344" y="1253410"/>
            <a:ext cx="1091283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Scope1,3</a:t>
            </a:r>
            <a:r>
              <a:rPr lang="ko-KR" altLang="en-US" sz="1350" b="1" dirty="0">
                <a:solidFill>
                  <a:srgbClr val="374151"/>
                </a:solidFill>
                <a:latin typeface="ui-sans-serif" pitchFamily="34" charset="0"/>
              </a:rPr>
              <a:t>에서 직접배출 및 공급망 차량 그리고 직원들의 출퇴근 차량 입출정보를 가지고 분석할 수 있는 기반을 만든다</a:t>
            </a:r>
            <a:r>
              <a:rPr lang="en-US" altLang="ko-KR" sz="1350" b="1" dirty="0">
                <a:solidFill>
                  <a:srgbClr val="374151"/>
                </a:solidFill>
                <a:latin typeface="ui-sans-serif" pitchFamily="34" charset="0"/>
              </a:rPr>
              <a:t>.</a:t>
            </a:r>
            <a:endParaRPr lang="en-US" sz="1350" b="1" dirty="0"/>
          </a:p>
        </p:txBody>
      </p:sp>
      <p:pic>
        <p:nvPicPr>
          <p:cNvPr id="47" name="Image 14" descr="preencoded.png">
            <a:extLst>
              <a:ext uri="{FF2B5EF4-FFF2-40B4-BE49-F238E27FC236}">
                <a16:creationId xmlns:a16="http://schemas.microsoft.com/office/drawing/2014/main" id="{510D9461-A073-4DE7-ABC0-BD28FE404A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45247" y="2354087"/>
            <a:ext cx="152400" cy="152400"/>
          </a:xfrm>
          <a:prstGeom prst="rect">
            <a:avLst/>
          </a:prstGeom>
        </p:spPr>
      </p:pic>
      <p:sp>
        <p:nvSpPr>
          <p:cNvPr id="49" name="Text 17">
            <a:extLst>
              <a:ext uri="{FF2B5EF4-FFF2-40B4-BE49-F238E27FC236}">
                <a16:creationId xmlns:a16="http://schemas.microsoft.com/office/drawing/2014/main" id="{1C455CEF-5A13-4282-9CB1-A46CAF98403D}"/>
              </a:ext>
            </a:extLst>
          </p:cNvPr>
          <p:cNvSpPr/>
          <p:nvPr/>
        </p:nvSpPr>
        <p:spPr>
          <a:xfrm>
            <a:off x="7173847" y="2310641"/>
            <a:ext cx="2745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 데이터 확보</a:t>
            </a:r>
            <a:endParaRPr 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2DA12-1FC0-32AA-191D-0B3D499A2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85CEC21-22AE-98EB-3BF8-C4FA1ADF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4400350-B6E6-DA2D-EAE0-FDF7512098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1" name="Image 29" descr="preencoded.png">
            <a:extLst>
              <a:ext uri="{FF2B5EF4-FFF2-40B4-BE49-F238E27FC236}">
                <a16:creationId xmlns:a16="http://schemas.microsoft.com/office/drawing/2014/main" id="{D340F637-1714-665B-631A-38AA00F8E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>
            <a:extLst>
              <a:ext uri="{FF2B5EF4-FFF2-40B4-BE49-F238E27FC236}">
                <a16:creationId xmlns:a16="http://schemas.microsoft.com/office/drawing/2014/main" id="{23EF92E8-8772-6E12-BC3A-BBDCB418E29F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흐름도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842295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440" y="876300"/>
            <a:ext cx="5638800" cy="28384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0" y="10668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678" y="12001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18288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2764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27432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40" y="331470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</a:t>
            </a:r>
            <a:endParaRPr lang="en-US" sz="2250" dirty="0"/>
          </a:p>
        </p:txBody>
      </p:sp>
      <p:sp>
        <p:nvSpPr>
          <p:cNvPr id="35" name="Text 3"/>
          <p:cNvSpPr/>
          <p:nvPr/>
        </p:nvSpPr>
        <p:spPr>
          <a:xfrm>
            <a:off x="1541740" y="12192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108454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1084540" y="22383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1084540" y="27051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1084540" y="32766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편리성 증대</a:t>
            </a:r>
            <a:endParaRPr lang="en-US" sz="1200" dirty="0"/>
          </a:p>
        </p:txBody>
      </p:sp>
      <p:pic>
        <p:nvPicPr>
          <p:cNvPr id="56" name="그림 5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258B0B2-3D6D-0475-5991-A0FEE2CBFF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3040" y="750337"/>
            <a:ext cx="10897997" cy="5890148"/>
          </a:xfrm>
          <a:prstGeom prst="rect">
            <a:avLst/>
          </a:prstGeom>
        </p:spPr>
      </p:pic>
      <p:pic>
        <p:nvPicPr>
          <p:cNvPr id="52" name="그림 51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415CED-B302-49A4-F397-E91FCE3E234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216" y="685800"/>
            <a:ext cx="10959821" cy="59780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0A25E-772E-0EEE-4ABF-BF30693E8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94E13DF-F005-26FD-E615-DEE44EF9D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E451798-31B0-5F45-944C-554378F32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34FC998A-DEC9-50D4-45A4-0FA0921EB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58514D8E-4AC8-52F2-598B-3C202B4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A2299D-8250-CD80-9FD5-4D3A94985F1A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0984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7" name="그림 6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29ECDE-7F60-F593-9EE3-7E6468A6AB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29511"/>
            <a:ext cx="12192000" cy="57704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1285875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1438275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9120" y="1552575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2200275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4820" y="2352675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19120" y="24669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420" y="3114675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04820" y="3267075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19120" y="3381375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4.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5" name="Text 6"/>
          <p:cNvSpPr/>
          <p:nvPr/>
        </p:nvSpPr>
        <p:spPr>
          <a:xfrm>
            <a:off x="8138220" y="1438275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38220" y="1704975"/>
            <a:ext cx="353332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166795" y="2352675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166795" y="2619375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38220" y="3267075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38220" y="3533775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9BDF2-D50D-6126-CEF0-15AE4A4A1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BF5984-5482-8E3D-6A48-FDB4A7ECD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6DF5C56A-7807-510F-8B7E-BD8E502A1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1EE0EC73-1628-06D8-E982-4C7B7A70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9A06A4F5-E0C0-23D3-D647-4E6CA5CE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887B3BC4-FABE-2E01-DAF7-AD635C5FFAA6}"/>
              </a:ext>
            </a:extLst>
          </p:cNvPr>
          <p:cNvSpPr/>
          <p:nvPr/>
        </p:nvSpPr>
        <p:spPr>
          <a:xfrm>
            <a:off x="964401" y="2672054"/>
            <a:ext cx="962841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 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667379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효과</a:t>
            </a:r>
            <a:endParaRPr lang="en-US" sz="225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설정</a:t>
            </a:r>
            <a:endParaRPr lang="en-US" sz="14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</a:t>
            </a:r>
            <a:r>
              <a:rPr lang="en-US" sz="14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분석이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용이</a:t>
            </a:r>
            <a:endParaRPr lang="en-US" sz="14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기반을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마련</a:t>
            </a:r>
            <a:endParaRPr lang="en-US" sz="14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4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체계를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구축</a:t>
            </a:r>
            <a:endParaRPr lang="en-US" sz="14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4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r>
              <a:rPr lang="en-US" sz="14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</a:t>
            </a:r>
            <a:endParaRPr lang="en-US" sz="14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400" dirty="0"/>
          </a:p>
        </p:txBody>
      </p:sp>
      <p:pic>
        <p:nvPicPr>
          <p:cNvPr id="36" name="Image 14" descr="preencoded.png">
            <a:extLst>
              <a:ext uri="{FF2B5EF4-FFF2-40B4-BE49-F238E27FC236}">
                <a16:creationId xmlns:a16="http://schemas.microsoft.com/office/drawing/2014/main" id="{8FBA4456-7AD7-4F88-A297-C16301CB526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5.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발전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방향</a:t>
            </a:r>
            <a:endParaRPr lang="en-US" sz="225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4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4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4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4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4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4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4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4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4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4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4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목차</a:t>
            </a:r>
            <a:endParaRPr lang="en-US" sz="2250" dirty="0"/>
          </a:p>
        </p:txBody>
      </p:sp>
      <p:pic>
        <p:nvPicPr>
          <p:cNvPr id="60" name="Image 2" descr="preencoded.png">
            <a:extLst>
              <a:ext uri="{FF2B5EF4-FFF2-40B4-BE49-F238E27FC236}">
                <a16:creationId xmlns:a16="http://schemas.microsoft.com/office/drawing/2014/main" id="{794F219F-F4C2-DEF2-7E11-40DDBFDDA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028700"/>
            <a:ext cx="5676900" cy="779494"/>
          </a:xfrm>
          <a:prstGeom prst="rect">
            <a:avLst/>
          </a:prstGeom>
        </p:spPr>
      </p:pic>
      <p:pic>
        <p:nvPicPr>
          <p:cNvPr id="59" name="Image 3" descr="preencoded.png">
            <a:extLst>
              <a:ext uri="{FF2B5EF4-FFF2-40B4-BE49-F238E27FC236}">
                <a16:creationId xmlns:a16="http://schemas.microsoft.com/office/drawing/2014/main" id="{46231158-3DF1-D5B5-67B2-171473091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1190625"/>
            <a:ext cx="476250" cy="476250"/>
          </a:xfrm>
          <a:prstGeom prst="rect">
            <a:avLst/>
          </a:prstGeom>
        </p:spPr>
      </p:pic>
      <p:sp>
        <p:nvSpPr>
          <p:cNvPr id="61" name="Text 2">
            <a:extLst>
              <a:ext uri="{FF2B5EF4-FFF2-40B4-BE49-F238E27FC236}">
                <a16:creationId xmlns:a16="http://schemas.microsoft.com/office/drawing/2014/main" id="{DE52E065-53D7-130D-B9F3-EDAD21124C52}"/>
              </a:ext>
            </a:extLst>
          </p:cNvPr>
          <p:cNvSpPr/>
          <p:nvPr/>
        </p:nvSpPr>
        <p:spPr>
          <a:xfrm>
            <a:off x="955192" y="1379569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3M-BMS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2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CF9D35-4644-51A6-5CBE-CF0C0579412C}"/>
              </a:ext>
            </a:extLst>
          </p:cNvPr>
          <p:cNvSpPr txBox="1"/>
          <p:nvPr/>
        </p:nvSpPr>
        <p:spPr>
          <a:xfrm>
            <a:off x="512169" y="1151296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1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3" name="Image 2" descr="preencoded.png">
            <a:extLst>
              <a:ext uri="{FF2B5EF4-FFF2-40B4-BE49-F238E27FC236}">
                <a16:creationId xmlns:a16="http://schemas.microsoft.com/office/drawing/2014/main" id="{797EE2D8-748F-156A-BE2A-0C92A1536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1970119"/>
            <a:ext cx="5676900" cy="1676400"/>
          </a:xfrm>
          <a:prstGeom prst="rect">
            <a:avLst/>
          </a:prstGeom>
        </p:spPr>
      </p:pic>
      <p:pic>
        <p:nvPicPr>
          <p:cNvPr id="64" name="Image 3" descr="preencoded.png">
            <a:extLst>
              <a:ext uri="{FF2B5EF4-FFF2-40B4-BE49-F238E27FC236}">
                <a16:creationId xmlns:a16="http://schemas.microsoft.com/office/drawing/2014/main" id="{E839147F-E9CA-3C22-33D7-A87805F0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2132044"/>
            <a:ext cx="476250" cy="476250"/>
          </a:xfrm>
          <a:prstGeom prst="rect">
            <a:avLst/>
          </a:prstGeom>
        </p:spPr>
      </p:pic>
      <p:sp>
        <p:nvSpPr>
          <p:cNvPr id="66" name="Text 2">
            <a:extLst>
              <a:ext uri="{FF2B5EF4-FFF2-40B4-BE49-F238E27FC236}">
                <a16:creationId xmlns:a16="http://schemas.microsoft.com/office/drawing/2014/main" id="{175EA289-6DEC-51DB-3AD7-76C4276112D9}"/>
              </a:ext>
            </a:extLst>
          </p:cNvPr>
          <p:cNvSpPr/>
          <p:nvPr/>
        </p:nvSpPr>
        <p:spPr>
          <a:xfrm>
            <a:off x="955192" y="232098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6E08B68-5C3D-000A-12F7-E26B1A9650CB}"/>
              </a:ext>
            </a:extLst>
          </p:cNvPr>
          <p:cNvSpPr txBox="1"/>
          <p:nvPr/>
        </p:nvSpPr>
        <p:spPr>
          <a:xfrm>
            <a:off x="512169" y="2092715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2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68" name="Image 2" descr="preencoded.png">
            <a:extLst>
              <a:ext uri="{FF2B5EF4-FFF2-40B4-BE49-F238E27FC236}">
                <a16:creationId xmlns:a16="http://schemas.microsoft.com/office/drawing/2014/main" id="{4D64DE85-805B-6C9B-7B22-8ADA526AF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248" y="3808443"/>
            <a:ext cx="5676900" cy="1787601"/>
          </a:xfrm>
          <a:prstGeom prst="rect">
            <a:avLst/>
          </a:prstGeom>
        </p:spPr>
      </p:pic>
      <p:pic>
        <p:nvPicPr>
          <p:cNvPr id="69" name="Image 3" descr="preencoded.png">
            <a:extLst>
              <a:ext uri="{FF2B5EF4-FFF2-40B4-BE49-F238E27FC236}">
                <a16:creationId xmlns:a16="http://schemas.microsoft.com/office/drawing/2014/main" id="{E3B1AA71-EB4C-626C-06D9-B0132D028C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21" y="3970369"/>
            <a:ext cx="476250" cy="476250"/>
          </a:xfrm>
          <a:prstGeom prst="rect">
            <a:avLst/>
          </a:prstGeom>
        </p:spPr>
      </p:pic>
      <p:sp>
        <p:nvSpPr>
          <p:cNvPr id="71" name="Text 2">
            <a:extLst>
              <a:ext uri="{FF2B5EF4-FFF2-40B4-BE49-F238E27FC236}">
                <a16:creationId xmlns:a16="http://schemas.microsoft.com/office/drawing/2014/main" id="{E55AF924-8484-475C-059A-362CD8873E7D}"/>
              </a:ext>
            </a:extLst>
          </p:cNvPr>
          <p:cNvSpPr/>
          <p:nvPr/>
        </p:nvSpPr>
        <p:spPr>
          <a:xfrm>
            <a:off x="955192" y="4159313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9C5FD9-AA53-D4CC-B754-17A359F27A72}"/>
              </a:ext>
            </a:extLst>
          </p:cNvPr>
          <p:cNvSpPr txBox="1"/>
          <p:nvPr/>
        </p:nvSpPr>
        <p:spPr>
          <a:xfrm>
            <a:off x="512169" y="393104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3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3" name="Image 2" descr="preencoded.png">
            <a:extLst>
              <a:ext uri="{FF2B5EF4-FFF2-40B4-BE49-F238E27FC236}">
                <a16:creationId xmlns:a16="http://schemas.microsoft.com/office/drawing/2014/main" id="{93AF9464-B9D2-8DC4-998B-5031B13F1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1018104"/>
            <a:ext cx="5676900" cy="1407381"/>
          </a:xfrm>
          <a:prstGeom prst="rect">
            <a:avLst/>
          </a:prstGeom>
        </p:spPr>
      </p:pic>
      <p:pic>
        <p:nvPicPr>
          <p:cNvPr id="74" name="Image 3" descr="preencoded.png">
            <a:extLst>
              <a:ext uri="{FF2B5EF4-FFF2-40B4-BE49-F238E27FC236}">
                <a16:creationId xmlns:a16="http://schemas.microsoft.com/office/drawing/2014/main" id="{022ED5B0-EC69-9386-1237-1D7D3581EA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1180029"/>
            <a:ext cx="476250" cy="476250"/>
          </a:xfrm>
          <a:prstGeom prst="rect">
            <a:avLst/>
          </a:prstGeom>
        </p:spPr>
      </p:pic>
      <p:sp>
        <p:nvSpPr>
          <p:cNvPr id="76" name="Text 2">
            <a:extLst>
              <a:ext uri="{FF2B5EF4-FFF2-40B4-BE49-F238E27FC236}">
                <a16:creationId xmlns:a16="http://schemas.microsoft.com/office/drawing/2014/main" id="{F414E5F6-6CFD-DEDD-8B5C-58F6A3112ACB}"/>
              </a:ext>
            </a:extLst>
          </p:cNvPr>
          <p:cNvSpPr/>
          <p:nvPr/>
        </p:nvSpPr>
        <p:spPr>
          <a:xfrm>
            <a:off x="6820665" y="136897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FE9885C-5A75-8A64-CB6F-8BE7DCDD98B8}"/>
              </a:ext>
            </a:extLst>
          </p:cNvPr>
          <p:cNvSpPr txBox="1"/>
          <p:nvPr/>
        </p:nvSpPr>
        <p:spPr>
          <a:xfrm>
            <a:off x="6377642" y="1140700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4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78" name="Image 2" descr="preencoded.png">
            <a:extLst>
              <a:ext uri="{FF2B5EF4-FFF2-40B4-BE49-F238E27FC236}">
                <a16:creationId xmlns:a16="http://schemas.microsoft.com/office/drawing/2014/main" id="{51F236E8-EF4C-FC08-0D1F-B4403511F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926" y="2567485"/>
            <a:ext cx="5676900" cy="1443280"/>
          </a:xfrm>
          <a:prstGeom prst="rect">
            <a:avLst/>
          </a:prstGeom>
        </p:spPr>
      </p:pic>
      <p:pic>
        <p:nvPicPr>
          <p:cNvPr id="79" name="Image 3" descr="preencoded.png">
            <a:extLst>
              <a:ext uri="{FF2B5EF4-FFF2-40B4-BE49-F238E27FC236}">
                <a16:creationId xmlns:a16="http://schemas.microsoft.com/office/drawing/2014/main" id="{2C444F17-8594-0264-7652-0E7D5FE24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499" y="2729410"/>
            <a:ext cx="476250" cy="476250"/>
          </a:xfrm>
          <a:prstGeom prst="rect">
            <a:avLst/>
          </a:prstGeom>
        </p:spPr>
      </p:pic>
      <p:sp>
        <p:nvSpPr>
          <p:cNvPr id="81" name="Text 2">
            <a:extLst>
              <a:ext uri="{FF2B5EF4-FFF2-40B4-BE49-F238E27FC236}">
                <a16:creationId xmlns:a16="http://schemas.microsoft.com/office/drawing/2014/main" id="{FAA63122-3B00-CD95-951E-C5D5089DD878}"/>
              </a:ext>
            </a:extLst>
          </p:cNvPr>
          <p:cNvSpPr/>
          <p:nvPr/>
        </p:nvSpPr>
        <p:spPr>
          <a:xfrm>
            <a:off x="6819870" y="2918354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F089320-88DE-D754-6A8E-96EB368C6825}"/>
              </a:ext>
            </a:extLst>
          </p:cNvPr>
          <p:cNvSpPr txBox="1"/>
          <p:nvPr/>
        </p:nvSpPr>
        <p:spPr>
          <a:xfrm>
            <a:off x="6376847" y="269008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5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pic>
        <p:nvPicPr>
          <p:cNvPr id="83" name="Image 2" descr="preencoded.png">
            <a:extLst>
              <a:ext uri="{FF2B5EF4-FFF2-40B4-BE49-F238E27FC236}">
                <a16:creationId xmlns:a16="http://schemas.microsoft.com/office/drawing/2014/main" id="{6038D77C-FB80-1656-C38D-3968D765AC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721" y="4152765"/>
            <a:ext cx="5676900" cy="1443280"/>
          </a:xfrm>
          <a:prstGeom prst="rect">
            <a:avLst/>
          </a:prstGeom>
        </p:spPr>
      </p:pic>
      <p:pic>
        <p:nvPicPr>
          <p:cNvPr id="84" name="Image 3" descr="preencoded.png">
            <a:extLst>
              <a:ext uri="{FF2B5EF4-FFF2-40B4-BE49-F238E27FC236}">
                <a16:creationId xmlns:a16="http://schemas.microsoft.com/office/drawing/2014/main" id="{97FD807C-6945-B483-F88B-DBCA4CC225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7294" y="4314690"/>
            <a:ext cx="476250" cy="476250"/>
          </a:xfrm>
          <a:prstGeom prst="rect">
            <a:avLst/>
          </a:prstGeom>
        </p:spPr>
      </p:pic>
      <p:sp>
        <p:nvSpPr>
          <p:cNvPr id="86" name="Text 2">
            <a:extLst>
              <a:ext uri="{FF2B5EF4-FFF2-40B4-BE49-F238E27FC236}">
                <a16:creationId xmlns:a16="http://schemas.microsoft.com/office/drawing/2014/main" id="{D7EDDA07-E4F6-7E10-F56E-2575C6CB050A}"/>
              </a:ext>
            </a:extLst>
          </p:cNvPr>
          <p:cNvSpPr/>
          <p:nvPr/>
        </p:nvSpPr>
        <p:spPr>
          <a:xfrm>
            <a:off x="6820665" y="4503634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E365FB5-0F45-DB46-9E62-588637B4FEEF}"/>
              </a:ext>
            </a:extLst>
          </p:cNvPr>
          <p:cNvSpPr txBox="1"/>
          <p:nvPr/>
        </p:nvSpPr>
        <p:spPr>
          <a:xfrm>
            <a:off x="6377642" y="4275361"/>
            <a:ext cx="450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ui-sans-serif"/>
              </a:rPr>
              <a:t>6</a:t>
            </a:r>
            <a:endParaRPr lang="ko-KR" altLang="en-US" sz="2800" b="1" dirty="0">
              <a:solidFill>
                <a:schemeClr val="bg1"/>
              </a:solidFill>
              <a:latin typeface="ui-sans-serif"/>
            </a:endParaRPr>
          </a:p>
        </p:txBody>
      </p:sp>
      <p:sp>
        <p:nvSpPr>
          <p:cNvPr id="90" name="Text 3">
            <a:extLst>
              <a:ext uri="{FF2B5EF4-FFF2-40B4-BE49-F238E27FC236}">
                <a16:creationId xmlns:a16="http://schemas.microsoft.com/office/drawing/2014/main" id="{8C15F226-E045-04FB-84E5-9647D37FADCB}"/>
              </a:ext>
            </a:extLst>
          </p:cNvPr>
          <p:cNvSpPr/>
          <p:nvPr/>
        </p:nvSpPr>
        <p:spPr>
          <a:xfrm>
            <a:off x="699947" y="2655264"/>
            <a:ext cx="2523700" cy="9273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글로벌 탄소 정책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555555"/>
                </a:solidFill>
              </a:rPr>
              <a:t>CBAM</a:t>
            </a:r>
            <a:r>
              <a:rPr lang="ko-KR" altLang="en-US" sz="1400" dirty="0">
                <a:solidFill>
                  <a:srgbClr val="555555"/>
                </a:solidFill>
              </a:rPr>
              <a:t>과 </a:t>
            </a:r>
            <a:r>
              <a:rPr lang="ko-KR" altLang="en-US" sz="1400" dirty="0" err="1">
                <a:solidFill>
                  <a:srgbClr val="555555"/>
                </a:solidFill>
              </a:rPr>
              <a:t>탄소세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탄소 배출과 </a:t>
            </a:r>
            <a:r>
              <a:rPr lang="en-US" altLang="ko-KR" sz="1400" dirty="0">
                <a:solidFill>
                  <a:srgbClr val="555555"/>
                </a:solidFill>
              </a:rPr>
              <a:t>Scope</a:t>
            </a:r>
            <a:endParaRPr lang="en-US" sz="1400" dirty="0"/>
          </a:p>
        </p:txBody>
      </p:sp>
      <p:sp>
        <p:nvSpPr>
          <p:cNvPr id="91" name="Text 3">
            <a:extLst>
              <a:ext uri="{FF2B5EF4-FFF2-40B4-BE49-F238E27FC236}">
                <a16:creationId xmlns:a16="http://schemas.microsoft.com/office/drawing/2014/main" id="{AE6EAE00-1AC7-83BD-D1E2-E3338F8A7E83}"/>
              </a:ext>
            </a:extLst>
          </p:cNvPr>
          <p:cNvSpPr/>
          <p:nvPr/>
        </p:nvSpPr>
        <p:spPr>
          <a:xfrm>
            <a:off x="512169" y="2931962"/>
            <a:ext cx="1597393" cy="28886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2" name="Text 3">
            <a:extLst>
              <a:ext uri="{FF2B5EF4-FFF2-40B4-BE49-F238E27FC236}">
                <a16:creationId xmlns:a16="http://schemas.microsoft.com/office/drawing/2014/main" id="{3865B1F5-6DEC-E8A9-41C5-EB6848C8D181}"/>
              </a:ext>
            </a:extLst>
          </p:cNvPr>
          <p:cNvSpPr/>
          <p:nvPr/>
        </p:nvSpPr>
        <p:spPr>
          <a:xfrm>
            <a:off x="671926" y="3248734"/>
            <a:ext cx="1708801" cy="27956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 algn="ctr">
              <a:lnSpc>
                <a:spcPts val="25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96" name="Text 3">
            <a:extLst>
              <a:ext uri="{FF2B5EF4-FFF2-40B4-BE49-F238E27FC236}">
                <a16:creationId xmlns:a16="http://schemas.microsoft.com/office/drawing/2014/main" id="{BAF01332-50F8-F27F-307D-DAABF451CAB8}"/>
              </a:ext>
            </a:extLst>
          </p:cNvPr>
          <p:cNvSpPr/>
          <p:nvPr/>
        </p:nvSpPr>
        <p:spPr>
          <a:xfrm>
            <a:off x="699946" y="4499721"/>
            <a:ext cx="1824255" cy="92076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요구 분석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시스템 흐름도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데이터베이스</a:t>
            </a:r>
            <a:endParaRPr lang="en-US" sz="1400" dirty="0"/>
          </a:p>
        </p:txBody>
      </p:sp>
      <p:sp>
        <p:nvSpPr>
          <p:cNvPr id="97" name="Text 3">
            <a:extLst>
              <a:ext uri="{FF2B5EF4-FFF2-40B4-BE49-F238E27FC236}">
                <a16:creationId xmlns:a16="http://schemas.microsoft.com/office/drawing/2014/main" id="{DBFD0D4D-06D1-568A-B10D-8EE6FEE20220}"/>
              </a:ext>
            </a:extLst>
          </p:cNvPr>
          <p:cNvSpPr/>
          <p:nvPr/>
        </p:nvSpPr>
        <p:spPr>
          <a:xfrm>
            <a:off x="6560895" y="1720865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대시보드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시연</a:t>
            </a:r>
            <a:endParaRPr lang="en-US" sz="1400" dirty="0"/>
          </a:p>
        </p:txBody>
      </p:sp>
      <p:sp>
        <p:nvSpPr>
          <p:cNvPr id="98" name="Text 3">
            <a:extLst>
              <a:ext uri="{FF2B5EF4-FFF2-40B4-BE49-F238E27FC236}">
                <a16:creationId xmlns:a16="http://schemas.microsoft.com/office/drawing/2014/main" id="{4DCA9BB7-F7C7-BF6B-78EA-3B2DF904310B}"/>
              </a:ext>
            </a:extLst>
          </p:cNvPr>
          <p:cNvSpPr/>
          <p:nvPr/>
        </p:nvSpPr>
        <p:spPr>
          <a:xfrm>
            <a:off x="6560099" y="3281564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기대효과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발전 방향</a:t>
            </a:r>
            <a:endParaRPr lang="en-US" sz="1400" dirty="0"/>
          </a:p>
        </p:txBody>
      </p:sp>
      <p:sp>
        <p:nvSpPr>
          <p:cNvPr id="99" name="Text 3">
            <a:extLst>
              <a:ext uri="{FF2B5EF4-FFF2-40B4-BE49-F238E27FC236}">
                <a16:creationId xmlns:a16="http://schemas.microsoft.com/office/drawing/2014/main" id="{3F07A4CD-A9CC-5105-0CF8-E8CD3F60FE2D}"/>
              </a:ext>
            </a:extLst>
          </p:cNvPr>
          <p:cNvSpPr/>
          <p:nvPr/>
        </p:nvSpPr>
        <p:spPr>
          <a:xfrm>
            <a:off x="6560893" y="4866844"/>
            <a:ext cx="1824255" cy="6067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회고</a:t>
            </a:r>
            <a:endParaRPr lang="en-US" altLang="ko-KR" sz="1400" dirty="0">
              <a:solidFill>
                <a:srgbClr val="555555"/>
              </a:solidFill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555555"/>
                </a:solidFill>
              </a:rPr>
              <a:t>마무리</a:t>
            </a:r>
            <a:endParaRPr lang="en-US" sz="1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818CE-804F-45E5-9239-33E0C841B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7D98458-79DD-D3E1-C2DB-76868EC8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CF97E88-0A5F-58A2-E71F-31836AD2D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C882F01-6B53-CDE1-5ACA-4B38B2493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21642E6A-3BB8-1E22-B930-C86517B3BF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A9817282-BD1E-F74D-8406-0B7178598F26}"/>
              </a:ext>
            </a:extLst>
          </p:cNvPr>
          <p:cNvSpPr/>
          <p:nvPr/>
        </p:nvSpPr>
        <p:spPr>
          <a:xfrm>
            <a:off x="1742659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897993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6586C-9C49-4306-D022-229124FC6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949A69C9-679F-F49F-DEA3-CFE67D66F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" y="28575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5DB7EEC-3A0F-AFE0-752A-0103609D6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33" name="Image 31" descr="preencoded.png">
            <a:extLst>
              <a:ext uri="{FF2B5EF4-FFF2-40B4-BE49-F238E27FC236}">
                <a16:creationId xmlns:a16="http://schemas.microsoft.com/office/drawing/2014/main" id="{BBE14AB2-31B6-04CF-E352-C48EB9184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>
            <a:extLst>
              <a:ext uri="{FF2B5EF4-FFF2-40B4-BE49-F238E27FC236}">
                <a16:creationId xmlns:a16="http://schemas.microsoft.com/office/drawing/2014/main" id="{17C2A4AE-E434-4BBE-9D47-BA5B16C01ACC}"/>
              </a:ext>
            </a:extLst>
          </p:cNvPr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회고</a:t>
            </a:r>
            <a:endParaRPr lang="en-US" sz="225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8AAA0254-E996-2B67-5C60-2ECF2A1BF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752600"/>
            <a:ext cx="3708350" cy="1998364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05DE9E41-C754-5F81-AFDC-00FBDC322A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06C0F25A-2431-3F64-86BD-3935CD583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25C4ECEC-0359-1DDE-0B05-16018ED92B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752599"/>
            <a:ext cx="3708350" cy="2259564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E8C0B2F0-5A39-75FC-EAB7-A731FF5113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1C21937D-BFB6-1AE5-1BE8-EEBBCCF7B8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5DB2C7B4-B2EB-A634-1B88-17DF823C52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752600"/>
            <a:ext cx="3708499" cy="1868786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A2F565C6-F99E-F55F-F39D-EEDA8D6191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04729046-76BA-985E-05E8-F02EAFA5EF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C4E1CCCD-72B4-0704-A089-3D0A93813DA7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489799D5-942F-4B0A-0C24-23964EDFD2C2}"/>
              </a:ext>
            </a:extLst>
          </p:cNvPr>
          <p:cNvSpPr/>
          <p:nvPr/>
        </p:nvSpPr>
        <p:spPr>
          <a:xfrm>
            <a:off x="600075" y="2407939"/>
            <a:ext cx="3193327" cy="1638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E467A00E-805F-EF32-3824-049EE65B61C2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0440B453-D675-4B35-6F37-CF7A23C78DBB}"/>
              </a:ext>
            </a:extLst>
          </p:cNvPr>
          <p:cNvSpPr/>
          <p:nvPr/>
        </p:nvSpPr>
        <p:spPr>
          <a:xfrm>
            <a:off x="4574656" y="2399074"/>
            <a:ext cx="3279417" cy="1333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초기에는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파일이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업로드된다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는 기능의 성공에만 만족했습니다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하지만 기능만 된다고 완성이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아니였습니다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이후 진행한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TEST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에서 시스템은 사용자의 모든 실수를 방어 해야 함을 깨닫고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수많은 예외 처리와 데이터 프리뷰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(Preview)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기능을 구현하며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작동하는 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넘어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신뢰할 수 있는 서비스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만드는 개발자로 성장했습니다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F0B7723C-39AA-0F82-8388-1DC70C69311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C581E9B0-D9C3-03EB-AFF7-E30BBC3E9C2F}"/>
              </a:ext>
            </a:extLst>
          </p:cNvPr>
          <p:cNvSpPr/>
          <p:nvPr/>
        </p:nvSpPr>
        <p:spPr>
          <a:xfrm>
            <a:off x="8473976" y="2362200"/>
            <a:ext cx="326082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연계된 기업과의 지속적인 소통을 통해 실제 업무 관점의 피드백을 즉각적으로 받을 수 있었고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이를 개발에 빠르게 반영하며 프로젝트 완성도를 높일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적극적인 소통 과정에서 책임감을 느끼게 되었고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그만큼 더 몰입하여 프로젝트에 임할 수 있었습니다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.</a:t>
            </a:r>
            <a:endParaRPr lang="en-US" altLang="ko-KR" sz="105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78B900D8-76D5-55D8-E7E3-59243BDBD428}"/>
              </a:ext>
            </a:extLst>
          </p:cNvPr>
          <p:cNvSpPr/>
          <p:nvPr/>
        </p:nvSpPr>
        <p:spPr>
          <a:xfrm>
            <a:off x="600075" y="2335762"/>
            <a:ext cx="3279417" cy="19666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회의나 어떤 활동이 끝나거나 계획한 후 이해했죠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?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이대로 진행 합시다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라고 말하고 진행 했는데 나온 결과를 보니 생각과 다른 결과가 나왔다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전공도 다르고 경험도 달라 이해를 각자 했는데 각자의 생각을 공유해보면 이해한 바가 모두 달랐다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 </a:t>
            </a:r>
          </a:p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이해 했냐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물어보는게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</a:rPr>
              <a:t> 끝이 아닌 어떻게 이해해서 받아 들였는지를 다시 한번 물어보아야 한다는 것을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</a:rPr>
              <a:t>깨달았다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</a:rPr>
              <a:t>.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3361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6.마무리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 err="1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964AF25-17DD-410D-92DF-0B7666C51C12}"/>
              </a:ext>
            </a:extLst>
          </p:cNvPr>
          <p:cNvGrpSpPr/>
          <p:nvPr/>
        </p:nvGrpSpPr>
        <p:grpSpPr>
          <a:xfrm>
            <a:off x="4307270" y="2882673"/>
            <a:ext cx="3577459" cy="1092654"/>
            <a:chOff x="1742735" y="2672054"/>
            <a:chExt cx="8071902" cy="1092654"/>
          </a:xfrm>
        </p:grpSpPr>
        <p:pic>
          <p:nvPicPr>
            <p:cNvPr id="30" name="Image 3" descr="preencoded.png">
              <a:extLst>
                <a:ext uri="{FF2B5EF4-FFF2-40B4-BE49-F238E27FC236}">
                  <a16:creationId xmlns:a16="http://schemas.microsoft.com/office/drawing/2014/main" id="{30C95ADF-A434-7ADA-970A-53D4BD0F5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4210" y="3707558"/>
              <a:ext cx="1828800" cy="57150"/>
            </a:xfrm>
            <a:prstGeom prst="rect">
              <a:avLst/>
            </a:prstGeom>
          </p:spPr>
        </p:pic>
        <p:sp>
          <p:nvSpPr>
            <p:cNvPr id="31" name="Text 0">
              <a:extLst>
                <a:ext uri="{FF2B5EF4-FFF2-40B4-BE49-F238E27FC236}">
                  <a16:creationId xmlns:a16="http://schemas.microsoft.com/office/drawing/2014/main" id="{1ADBCD9C-600D-6494-BE6A-549B60FA523B}"/>
                </a:ext>
              </a:extLst>
            </p:cNvPr>
            <p:cNvSpPr/>
            <p:nvPr/>
          </p:nvSpPr>
          <p:spPr>
            <a:xfrm>
              <a:off x="1742735" y="2672054"/>
              <a:ext cx="8071902" cy="95930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ctr">
                <a:lnSpc>
                  <a:spcPts val="4500"/>
                </a:lnSpc>
                <a:buNone/>
              </a:pPr>
              <a:r>
                <a:rPr lang="en-US" altLang="ko-KR" sz="6600" b="1" dirty="0">
                  <a:solidFill>
                    <a:srgbClr val="1F2937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3M-BMS</a:t>
              </a:r>
              <a:endParaRPr lang="en-US" sz="6600" dirty="0"/>
            </a:p>
          </p:txBody>
        </p:sp>
      </p:grpSp>
      <p:sp>
        <p:nvSpPr>
          <p:cNvPr id="12" name="Text 0">
            <a:extLst>
              <a:ext uri="{FF2B5EF4-FFF2-40B4-BE49-F238E27FC236}">
                <a16:creationId xmlns:a16="http://schemas.microsoft.com/office/drawing/2014/main" id="{241D63C3-E36E-4EE9-8BB4-1DE5E5F00791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0" descr="preencoded.png">
            <a:extLst>
              <a:ext uri="{FF2B5EF4-FFF2-40B4-BE49-F238E27FC236}">
                <a16:creationId xmlns:a16="http://schemas.microsoft.com/office/drawing/2014/main" id="{07DC6CAE-AE7A-4E3E-B03F-DD0458890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8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3M-BMS팀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20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4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1758089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350" y="1910489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2015264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4501" y="3209773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6350" y="3352648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550" y="3457423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801" y="4705198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76201" y="4857598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2401" y="4962373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1676400" y="1967639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6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1276350" y="2405789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4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1276350" y="2710589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/ </a:t>
            </a:r>
            <a:r>
              <a:rPr lang="ko-KR" alt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총괄</a:t>
            </a:r>
            <a:endParaRPr lang="en-US" sz="1400" b="1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1676400" y="3409798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6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1276350" y="3847948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4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1276350" y="4152748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 </a:t>
            </a:r>
            <a:r>
              <a:rPr lang="en-US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</a:t>
            </a:r>
            <a:r>
              <a:rPr lang="ko-KR" alt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40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기능</a:t>
            </a:r>
            <a:endParaRPr lang="en-US" sz="140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1676250" y="4914748"/>
            <a:ext cx="1301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6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6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1276201" y="5352898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4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1276201" y="5657698"/>
            <a:ext cx="35166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/  </a:t>
            </a:r>
            <a:r>
              <a:rPr lang="en-US" altLang="ko-KR" sz="1400" b="1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400" b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</a:t>
            </a:r>
            <a:r>
              <a:rPr lang="ko-KR" altLang="en-US" sz="14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관련 기능</a:t>
            </a:r>
            <a:endParaRPr lang="en-US" altLang="ko-KR" sz="14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DAFA1B0-A3F5-42AC-B6F7-C4771482A814}"/>
              </a:ext>
            </a:extLst>
          </p:cNvPr>
          <p:cNvGrpSpPr/>
          <p:nvPr/>
        </p:nvGrpSpPr>
        <p:grpSpPr>
          <a:xfrm>
            <a:off x="6195822" y="4976951"/>
            <a:ext cx="5868693" cy="533400"/>
            <a:chOff x="6509541" y="5121401"/>
            <a:chExt cx="5868693" cy="533400"/>
          </a:xfrm>
        </p:grpSpPr>
        <p:sp>
          <p:nvSpPr>
            <p:cNvPr id="57" name="Text 23"/>
            <p:cNvSpPr/>
            <p:nvPr/>
          </p:nvSpPr>
          <p:spPr>
            <a:xfrm>
              <a:off x="6509541" y="5121401"/>
              <a:ext cx="5868693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 algn="just">
                <a:lnSpc>
                  <a:spcPts val="1800"/>
                </a:lnSpc>
                <a:buNone/>
              </a:pPr>
              <a:r>
                <a:rPr lang="en-US" sz="1400" b="1" dirty="0">
                  <a:solidFill>
                    <a:srgbClr val="15803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3M </a:t>
              </a:r>
              <a:r>
                <a:rPr 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: 4M </a:t>
              </a:r>
              <a:r>
                <a:rPr lang="en-US" sz="1400" dirty="0" err="1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기법</a:t>
              </a:r>
              <a:r>
                <a:rPr lang="ko-KR" alt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의</a:t>
              </a:r>
              <a:r>
                <a:rPr 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사람(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an), 컴퓨터(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achine), 개발 방법(</a:t>
              </a:r>
              <a:r>
                <a:rPr lang="en-US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ethod)</a:t>
              </a:r>
              <a:endParaRPr lang="en-US" sz="1400" dirty="0"/>
            </a:p>
          </p:txBody>
        </p:sp>
        <p:sp>
          <p:nvSpPr>
            <p:cNvPr id="58" name="Text 24"/>
            <p:cNvSpPr/>
            <p:nvPr/>
          </p:nvSpPr>
          <p:spPr>
            <a:xfrm>
              <a:off x="6509542" y="5426201"/>
              <a:ext cx="5729207" cy="2286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algn="just">
                <a:lnSpc>
                  <a:spcPts val="1800"/>
                </a:lnSpc>
              </a:pPr>
              <a:r>
                <a:rPr lang="en-US" altLang="ko-KR" sz="1400" b="1" dirty="0">
                  <a:solidFill>
                    <a:srgbClr val="15803D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BMS </a:t>
              </a:r>
              <a:r>
                <a:rPr lang="en-US" altLang="ko-KR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: </a:t>
              </a:r>
              <a:r>
                <a:rPr lang="en-US" altLang="ko-KR" sz="1400" dirty="0" err="1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팀원</a:t>
              </a:r>
              <a:r>
                <a:rPr lang="en-US" altLang="ko-KR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 3명의 </a:t>
              </a:r>
              <a:r>
                <a:rPr lang="ko-KR" altLang="en-US" sz="1400" dirty="0">
                  <a:solidFill>
                    <a:srgbClr val="374151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체격인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B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ig,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iddle, </a:t>
              </a:r>
              <a:r>
                <a:rPr lang="en-US" altLang="ko-KR" sz="1600" b="1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S</a:t>
              </a:r>
              <a:r>
                <a:rPr lang="en-US" altLang="ko-KR" sz="1600" dirty="0">
                  <a:solidFill>
                    <a:srgbClr val="F97316"/>
                  </a:solidFill>
                  <a:latin typeface="ui-sans-serif" pitchFamily="34" charset="0"/>
                  <a:ea typeface="ui-sans-serif" pitchFamily="34" charset="-122"/>
                  <a:cs typeface="ui-sans-serif" pitchFamily="34" charset="-120"/>
                </a:rPr>
                <a:t>mall </a:t>
              </a:r>
              <a:endParaRPr lang="en-US" altLang="ko-KR" sz="1400" dirty="0"/>
            </a:p>
          </p:txBody>
        </p:sp>
      </p:grpSp>
      <p:pic>
        <p:nvPicPr>
          <p:cNvPr id="39" name="그림 38" descr="원, 그래픽, 다채로움, 상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A7CB31A-3D85-411D-BD99-B9F489A2D7F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483" b="97512" l="3483" r="96020">
                        <a14:foregroundMark x1="13930" y1="11940" x2="8955" y2="22886"/>
                        <a14:foregroundMark x1="4478" y1="29353" x2="10945" y2="39801"/>
                        <a14:foregroundMark x1="20896" y1="9453" x2="30846" y2="20896"/>
                        <a14:foregroundMark x1="22886" y1="7463" x2="32836" y2="12438"/>
                        <a14:foregroundMark x1="24876" y1="3980" x2="29851" y2="4975"/>
                        <a14:foregroundMark x1="86070" y1="13433" x2="88557" y2="22886"/>
                        <a14:foregroundMark x1="91542" y1="17413" x2="94030" y2="26866"/>
                        <a14:foregroundMark x1="95522" y1="25871" x2="96020" y2="29353"/>
                        <a14:foregroundMark x1="70647" y1="47264" x2="71144" y2="50746"/>
                        <a14:foregroundMark x1="76119" y1="47761" x2="77114" y2="57214"/>
                        <a14:foregroundMark x1="79104" y1="50249" x2="86567" y2="59204"/>
                        <a14:foregroundMark x1="87065" y1="58209" x2="91542" y2="69652"/>
                        <a14:foregroundMark x1="92040" y1="67164" x2="93035" y2="78109"/>
                        <a14:foregroundMark x1="93532" y1="76119" x2="89055" y2="86567"/>
                        <a14:foregroundMark x1="88557" y1="86567" x2="81095" y2="92537"/>
                        <a14:foregroundMark x1="79602" y1="93035" x2="67662" y2="94030"/>
                        <a14:foregroundMark x1="53731" y1="80100" x2="50746" y2="70647"/>
                        <a14:foregroundMark x1="69652" y1="66169" x2="75124" y2="78607"/>
                        <a14:foregroundMark x1="49254" y1="73632" x2="44279" y2="82090"/>
                        <a14:foregroundMark x1="67164" y1="76617" x2="69652" y2="82587"/>
                        <a14:foregroundMark x1="48259" y1="84577" x2="42289" y2="87562"/>
                        <a14:foregroundMark x1="41294" y1="90547" x2="33333" y2="92537"/>
                        <a14:foregroundMark x1="31343" y1="94030" x2="20896" y2="94030"/>
                        <a14:foregroundMark x1="19900" y1="92537" x2="14428" y2="88557"/>
                        <a14:foregroundMark x1="9453" y1="85075" x2="7960" y2="80100"/>
                        <a14:foregroundMark x1="5970" y1="78607" x2="3980" y2="71144"/>
                        <a14:foregroundMark x1="6468" y1="67164" x2="9453" y2="61194"/>
                        <a14:foregroundMark x1="10448" y1="60199" x2="15423" y2="56219"/>
                        <a14:foregroundMark x1="17910" y1="54726" x2="28856" y2="51741"/>
                        <a14:foregroundMark x1="5970" y1="32338" x2="4975" y2="26866"/>
                        <a14:foregroundMark x1="3980" y1="25871" x2="3980" y2="32338"/>
                        <a14:foregroundMark x1="29851" y1="53234" x2="43781" y2="61194"/>
                        <a14:foregroundMark x1="46766" y1="65672" x2="51741" y2="71642"/>
                        <a14:foregroundMark x1="34328" y1="67662" x2="25373" y2="71642"/>
                        <a14:foregroundMark x1="26866" y1="68657" x2="38806" y2="78109"/>
                        <a14:foregroundMark x1="67662" y1="97015" x2="72637" y2="97512"/>
                        <a14:foregroundMark x1="96020" y1="69154" x2="95522" y2="75124"/>
                        <a14:foregroundMark x1="72139" y1="3980" x2="70647" y2="398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0724" y="1682061"/>
            <a:ext cx="3068007" cy="30680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E3BC8-4B3A-25DF-484B-DA87ADE4B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3CF9CD3-8423-59FF-154D-46DBA5E24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B213761-347B-DACD-0019-87E429785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C3628F0-1DFC-1B5A-1342-F57A8FB06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AF2C27D-8F89-2D39-8302-C1DC19EF19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6D4E58ED-54F6-3EFE-B6DA-80144EA38644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660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8104797C-FAFD-4C2A-9AFB-8F520B0FB4FD}"/>
              </a:ext>
            </a:extLst>
          </p:cNvPr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2250" dirty="0"/>
          </a:p>
        </p:txBody>
      </p:sp>
    </p:spTree>
    <p:extLst>
      <p:ext uri="{BB962C8B-B14F-4D97-AF65-F5344CB8AC3E}">
        <p14:creationId xmlns:p14="http://schemas.microsoft.com/office/powerpoint/2010/main" val="147661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60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6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6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60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6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6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60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6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6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6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60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dirty="0"/>
              <a:t>탄소발자국 감소를 위한 GX (그린 엑스) </a:t>
            </a:r>
            <a:r>
              <a:rPr lang="en-US" dirty="0" err="1"/>
              <a:t>전략</a:t>
            </a:r>
            <a:endParaRPr lang="en-US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600" dirty="0"/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38EE7462-C162-37EC-D902-D236C930D1E0}"/>
              </a:ext>
            </a:extLst>
          </p:cNvPr>
          <p:cNvGrpSpPr/>
          <p:nvPr/>
        </p:nvGrpSpPr>
        <p:grpSpPr>
          <a:xfrm>
            <a:off x="304800" y="5124450"/>
            <a:ext cx="11582400" cy="885825"/>
            <a:chOff x="304800" y="5124450"/>
            <a:chExt cx="11582400" cy="885825"/>
          </a:xfrm>
        </p:grpSpPr>
        <p:pic>
          <p:nvPicPr>
            <p:cNvPr id="47" name="Image 14" descr="preencoded.png">
              <a:extLst>
                <a:ext uri="{FF2B5EF4-FFF2-40B4-BE49-F238E27FC236}">
                  <a16:creationId xmlns:a16="http://schemas.microsoft.com/office/drawing/2014/main" id="{F3A0C4DC-5CA1-3E06-7371-A5BF7D62A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04800" y="5124450"/>
              <a:ext cx="11582400" cy="885825"/>
            </a:xfrm>
            <a:prstGeom prst="rect">
              <a:avLst/>
            </a:prstGeom>
          </p:spPr>
        </p:pic>
        <p:pic>
          <p:nvPicPr>
            <p:cNvPr id="48" name="Image 15" descr="preencoded.png">
              <a:extLst>
                <a:ext uri="{FF2B5EF4-FFF2-40B4-BE49-F238E27FC236}">
                  <a16:creationId xmlns:a16="http://schemas.microsoft.com/office/drawing/2014/main" id="{4DFA3501-DC42-F667-D605-D1CA019DF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3400" y="5391150"/>
              <a:ext cx="295275" cy="419100"/>
            </a:xfrm>
            <a:prstGeom prst="rect">
              <a:avLst/>
            </a:prstGeom>
          </p:spPr>
        </p:pic>
        <p:sp>
          <p:nvSpPr>
            <p:cNvPr id="54" name="Text 17">
              <a:extLst>
                <a:ext uri="{FF2B5EF4-FFF2-40B4-BE49-F238E27FC236}">
                  <a16:creationId xmlns:a16="http://schemas.microsoft.com/office/drawing/2014/main" id="{495DF477-1697-F7E4-96E1-7A7D7E6A7A81}"/>
                </a:ext>
              </a:extLst>
            </p:cNvPr>
            <p:cNvSpPr/>
            <p:nvPr/>
          </p:nvSpPr>
          <p:spPr>
            <a:xfrm>
              <a:off x="971550" y="5467349"/>
              <a:ext cx="8157270" cy="2667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2100"/>
                </a:lnSpc>
              </a:pPr>
              <a:r>
                <a:rPr lang="ko-KR" altLang="en-US" sz="1600" b="1" dirty="0"/>
                <a:t>글로벌 정책과 어떤 연관이 있는가</a:t>
              </a:r>
              <a:r>
                <a:rPr lang="en-US" altLang="ko-KR" sz="1600" b="1" dirty="0"/>
                <a:t>?</a:t>
              </a:r>
              <a:endParaRPr lang="en-US" sz="1600" b="1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D1E8A58-1141-9863-4D76-4F278013632E}"/>
                </a:ext>
              </a:extLst>
            </p:cNvPr>
            <p:cNvSpPr txBox="1"/>
            <p:nvPr/>
          </p:nvSpPr>
          <p:spPr>
            <a:xfrm>
              <a:off x="523875" y="5369867"/>
              <a:ext cx="2095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ui-sans-serif"/>
                </a:rPr>
                <a:t>?</a:t>
              </a:r>
              <a:endParaRPr lang="ko-KR" altLang="en-US" sz="2400" b="1" dirty="0">
                <a:solidFill>
                  <a:schemeClr val="bg1"/>
                </a:solidFill>
                <a:latin typeface="ui-sans-serif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71625"/>
            <a:ext cx="5638800" cy="206692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" y="1762125"/>
            <a:ext cx="496076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763" y="1866900"/>
            <a:ext cx="248038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699" y="2838450"/>
            <a:ext cx="297645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899" y="2943225"/>
            <a:ext cx="138901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1571625"/>
            <a:ext cx="5638800" cy="20669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1762125"/>
            <a:ext cx="496076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19875" y="1866900"/>
            <a:ext cx="19843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2826503"/>
            <a:ext cx="5257800" cy="4191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</a:t>
            </a:r>
            <a:endParaRPr lang="en-US" sz="2250" dirty="0"/>
          </a:p>
        </p:txBody>
      </p:sp>
      <p:sp>
        <p:nvSpPr>
          <p:cNvPr id="30" name="Text 3"/>
          <p:cNvSpPr/>
          <p:nvPr/>
        </p:nvSpPr>
        <p:spPr>
          <a:xfrm>
            <a:off x="1238250" y="1866900"/>
            <a:ext cx="298296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600" dirty="0"/>
          </a:p>
        </p:txBody>
      </p:sp>
      <p:sp>
        <p:nvSpPr>
          <p:cNvPr id="31" name="Text 4"/>
          <p:cNvSpPr/>
          <p:nvPr/>
        </p:nvSpPr>
        <p:spPr>
          <a:xfrm>
            <a:off x="647700" y="2352675"/>
            <a:ext cx="516803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r>
              <a:rPr lang="ko-KR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새로운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특정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수입품에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대</a:t>
            </a:r>
            <a:r>
              <a:rPr lang="ko-KR" alt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부과</a:t>
            </a:r>
            <a:endParaRPr lang="en-US" sz="1600" dirty="0"/>
          </a:p>
        </p:txBody>
      </p:sp>
      <p:sp>
        <p:nvSpPr>
          <p:cNvPr id="33" name="Text 6"/>
          <p:cNvSpPr/>
          <p:nvPr/>
        </p:nvSpPr>
        <p:spPr>
          <a:xfrm>
            <a:off x="1047750" y="2800350"/>
            <a:ext cx="432628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2023년부터 부분 시행 중, 2026년 본격 시행 예정</a:t>
            </a:r>
            <a:endParaRPr lang="en-US" sz="1400" dirty="0"/>
          </a:p>
        </p:txBody>
      </p:sp>
      <p:sp>
        <p:nvSpPr>
          <p:cNvPr id="34" name="Text 7"/>
          <p:cNvSpPr/>
          <p:nvPr/>
        </p:nvSpPr>
        <p:spPr>
          <a:xfrm>
            <a:off x="1047750" y="3067050"/>
            <a:ext cx="418292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400" dirty="0"/>
          </a:p>
        </p:txBody>
      </p:sp>
      <p:sp>
        <p:nvSpPr>
          <p:cNvPr id="40" name="Text 13"/>
          <p:cNvSpPr/>
          <p:nvPr/>
        </p:nvSpPr>
        <p:spPr>
          <a:xfrm>
            <a:off x="7067549" y="1866900"/>
            <a:ext cx="250022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600" dirty="0"/>
          </a:p>
        </p:txBody>
      </p:sp>
      <p:sp>
        <p:nvSpPr>
          <p:cNvPr id="41" name="Text 14"/>
          <p:cNvSpPr/>
          <p:nvPr/>
        </p:nvSpPr>
        <p:spPr>
          <a:xfrm>
            <a:off x="6477000" y="2352675"/>
            <a:ext cx="5476674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배출에 대한 세율 부과하는 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제재</a:t>
            </a:r>
            <a:r>
              <a:rPr lang="en-US" sz="16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b="1" dirty="0" err="1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수단</a:t>
            </a:r>
            <a:endParaRPr lang="en-US" sz="1600" dirty="0"/>
          </a:p>
        </p:txBody>
      </p:sp>
      <p:sp>
        <p:nvSpPr>
          <p:cNvPr id="42" name="Text 15"/>
          <p:cNvSpPr/>
          <p:nvPr/>
        </p:nvSpPr>
        <p:spPr>
          <a:xfrm>
            <a:off x="6591299" y="2940803"/>
            <a:ext cx="495300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변화 해소, 재생에너지 사업, 탄소감축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설비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4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투자</a:t>
            </a:r>
            <a:r>
              <a:rPr lang="ko-KR" alt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</a:t>
            </a:r>
            <a:r>
              <a:rPr lang="en-US" sz="14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재분배</a:t>
            </a:r>
            <a:endParaRPr lang="en-US" sz="1400" dirty="0"/>
          </a:p>
        </p:txBody>
      </p:sp>
      <p:pic>
        <p:nvPicPr>
          <p:cNvPr id="57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57200" y="4076700"/>
            <a:ext cx="11430000" cy="1371600"/>
          </a:xfrm>
          <a:prstGeom prst="rect">
            <a:avLst/>
          </a:prstGeom>
        </p:spPr>
      </p:pic>
      <p:pic>
        <p:nvPicPr>
          <p:cNvPr id="58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00" y="4343400"/>
            <a:ext cx="292361" cy="419100"/>
          </a:xfrm>
          <a:prstGeom prst="rect">
            <a:avLst/>
          </a:prstGeom>
        </p:spPr>
      </p:pic>
      <p:pic>
        <p:nvPicPr>
          <p:cNvPr id="59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2000" y="4419600"/>
            <a:ext cx="141465" cy="266700"/>
          </a:xfrm>
          <a:prstGeom prst="rect">
            <a:avLst/>
          </a:prstGeom>
        </p:spPr>
      </p:pic>
      <p:pic>
        <p:nvPicPr>
          <p:cNvPr id="60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3475" y="5029200"/>
            <a:ext cx="150896" cy="152400"/>
          </a:xfrm>
          <a:prstGeom prst="rect">
            <a:avLst/>
          </a:prstGeom>
        </p:spPr>
      </p:pic>
      <p:pic>
        <p:nvPicPr>
          <p:cNvPr id="61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01193" y="5029200"/>
            <a:ext cx="150896" cy="152400"/>
          </a:xfrm>
          <a:prstGeom prst="rect">
            <a:avLst/>
          </a:prstGeom>
        </p:spPr>
      </p:pic>
      <p:pic>
        <p:nvPicPr>
          <p:cNvPr id="62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68911" y="5029200"/>
            <a:ext cx="113172" cy="152400"/>
          </a:xfrm>
          <a:prstGeom prst="rect">
            <a:avLst/>
          </a:prstGeom>
        </p:spPr>
      </p:pic>
      <p:pic>
        <p:nvPicPr>
          <p:cNvPr id="63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6129" y="5029200"/>
            <a:ext cx="150896" cy="152400"/>
          </a:xfrm>
          <a:prstGeom prst="rect">
            <a:avLst/>
          </a:prstGeom>
        </p:spPr>
      </p:pic>
      <p:sp>
        <p:nvSpPr>
          <p:cNvPr id="64" name="Text 17"/>
          <p:cNvSpPr/>
          <p:nvPr/>
        </p:nvSpPr>
        <p:spPr>
          <a:xfrm>
            <a:off x="1133476" y="4305300"/>
            <a:ext cx="210813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65" name="Text 18"/>
          <p:cNvSpPr/>
          <p:nvPr/>
        </p:nvSpPr>
        <p:spPr>
          <a:xfrm>
            <a:off x="1133476" y="4648200"/>
            <a:ext cx="76573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기업은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 이상 감각적인 추정이 아닌, </a:t>
            </a:r>
            <a:r>
              <a:rPr lang="en-US" sz="16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</a:t>
            </a:r>
            <a:r>
              <a:rPr lang="en-US" sz="1600" b="1" dirty="0" err="1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</a:t>
            </a:r>
            <a:r>
              <a:rPr lang="en-US" sz="16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요구</a:t>
            </a:r>
            <a:endParaRPr lang="en-US" sz="1600" dirty="0"/>
          </a:p>
        </p:txBody>
      </p:sp>
      <p:sp>
        <p:nvSpPr>
          <p:cNvPr id="66" name="Text 19"/>
          <p:cNvSpPr/>
          <p:nvPr/>
        </p:nvSpPr>
        <p:spPr>
          <a:xfrm>
            <a:off x="1362075" y="499110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67" name="Text 20"/>
          <p:cNvSpPr/>
          <p:nvPr/>
        </p:nvSpPr>
        <p:spPr>
          <a:xfrm>
            <a:off x="2629793" y="4991100"/>
            <a:ext cx="96302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68" name="Text 21"/>
          <p:cNvSpPr/>
          <p:nvPr/>
        </p:nvSpPr>
        <p:spPr>
          <a:xfrm>
            <a:off x="3859411" y="499110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69" name="Text 22"/>
          <p:cNvSpPr/>
          <p:nvPr/>
        </p:nvSpPr>
        <p:spPr>
          <a:xfrm>
            <a:off x="4974729" y="4991100"/>
            <a:ext cx="78194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BAC5B7F1-8F51-699E-05DE-706E45A174F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0" y="-9525"/>
            <a:ext cx="12192000" cy="68008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08677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288460" y="136849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–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</a:t>
            </a:r>
            <a:endParaRPr lang="en-US" sz="22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84CBADA-D0BD-272F-CA6F-1169A5861818}"/>
              </a:ext>
            </a:extLst>
          </p:cNvPr>
          <p:cNvSpPr/>
          <p:nvPr/>
        </p:nvSpPr>
        <p:spPr>
          <a:xfrm>
            <a:off x="7101239" y="3060434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14B789-3D97-B006-37A1-875524C4D74D}"/>
              </a:ext>
            </a:extLst>
          </p:cNvPr>
          <p:cNvSpPr/>
          <p:nvPr/>
        </p:nvSpPr>
        <p:spPr>
          <a:xfrm>
            <a:off x="7091714" y="4080928"/>
            <a:ext cx="1866900" cy="539135"/>
          </a:xfrm>
          <a:prstGeom prst="rect">
            <a:avLst/>
          </a:prstGeom>
          <a:solidFill>
            <a:srgbClr val="F6F6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1CFCE71-AB96-E894-6D1A-2FD718C5343E}"/>
              </a:ext>
            </a:extLst>
          </p:cNvPr>
          <p:cNvSpPr/>
          <p:nvPr/>
        </p:nvSpPr>
        <p:spPr>
          <a:xfrm>
            <a:off x="9882500" y="3066958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174F2F2-59F1-E39D-5E98-A009A2DC42F2}"/>
              </a:ext>
            </a:extLst>
          </p:cNvPr>
          <p:cNvSpPr/>
          <p:nvPr/>
        </p:nvSpPr>
        <p:spPr>
          <a:xfrm>
            <a:off x="9882500" y="4070965"/>
            <a:ext cx="1866900" cy="539135"/>
          </a:xfrm>
          <a:prstGeom prst="rect">
            <a:avLst/>
          </a:prstGeom>
          <a:solidFill>
            <a:srgbClr val="F9F9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168" y="716586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2 . 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 </a:t>
            </a:r>
            <a:r>
              <a:rPr lang="en-US" altLang="ko-KR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ko-KR" alt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819150" y="1304925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1 -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직접적인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배출원</a:t>
            </a:r>
            <a:endParaRPr lang="en-US" sz="1600" b="1" dirty="0"/>
          </a:p>
        </p:txBody>
      </p:sp>
      <p:sp>
        <p:nvSpPr>
          <p:cNvPr id="36" name="Text 5"/>
          <p:cNvSpPr/>
          <p:nvPr/>
        </p:nvSpPr>
        <p:spPr>
          <a:xfrm>
            <a:off x="819150" y="1628775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자산 내, </a:t>
            </a: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제어 가능한 난방, 냉방, 생산설비, 사무실,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143125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2 -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배출원</a:t>
            </a:r>
            <a:endParaRPr lang="en-US" sz="1600" b="1" dirty="0"/>
          </a:p>
        </p:txBody>
      </p:sp>
      <p:sp>
        <p:nvSpPr>
          <p:cNvPr id="38" name="Text 7"/>
          <p:cNvSpPr/>
          <p:nvPr/>
        </p:nvSpPr>
        <p:spPr>
          <a:xfrm>
            <a:off x="819150" y="2457450"/>
            <a:ext cx="4895850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구매한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45302" y="299085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en-US" sz="1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3 -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활동에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따른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600" b="1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altLang="ko-KR" sz="16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endParaRPr lang="en-US" sz="1600" b="1" dirty="0"/>
          </a:p>
        </p:txBody>
      </p:sp>
      <p:sp>
        <p:nvSpPr>
          <p:cNvPr id="40" name="Text 9"/>
          <p:cNvSpPr/>
          <p:nvPr/>
        </p:nvSpPr>
        <p:spPr>
          <a:xfrm>
            <a:off x="819150" y="3317525"/>
            <a:ext cx="4876800" cy="19243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1204</Words>
  <Application>Microsoft Office PowerPoint</Application>
  <PresentationFormat>와이드스크린</PresentationFormat>
  <Paragraphs>219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ui-sans-serif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codehows</cp:lastModifiedBy>
  <cp:revision>18</cp:revision>
  <dcterms:created xsi:type="dcterms:W3CDTF">2026-01-13T10:20:36Z</dcterms:created>
  <dcterms:modified xsi:type="dcterms:W3CDTF">2026-01-15T07:51:42Z</dcterms:modified>
</cp:coreProperties>
</file>